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8A89-519E-963D-0B2B-9495F9612A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EC75D71-0D09-97F8-F8D8-8F30D22EF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86C1D9-D5F0-6DFC-E2F6-5D0F1B50B026}"/>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889BED01-5475-AF70-FE58-3AB83C78F1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6E5627-D25D-7ABB-026C-4E82AB79457F}"/>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491540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6CC9-ABAE-27BF-E625-B239E68640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677E82-11E4-23C8-D365-AE40DBFC8E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509790-04AB-2CA4-5D88-D1AB9B721767}"/>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58592A84-971B-5200-4B88-7F2D428F20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F4DA87-91E2-3FD0-ED25-32F0211ED6A5}"/>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2954638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E1593A-F931-348D-BCBF-F61B7B733C3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CDE4DF-2A5E-B24D-E903-A605573D0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55C2C9-7FF7-B59B-3076-8FE1546D4326}"/>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973B065D-E720-4F7F-F7CB-E20354E706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380E71-11D7-DDD8-A2B6-5D3093D3657A}"/>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3589483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78AA-BE13-EEA3-633A-B1E5C78A3D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E8D19E-2160-D6EC-F048-BD03AAC907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06442A-8FFE-9860-0BE6-3179DB3BDFC0}"/>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E8C3D7B3-2375-4EB8-D521-94F71FF12A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DCE49F-B71E-6FF6-0DD0-B2CA54BD2DDD}"/>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386317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70A3-AD6C-EFAA-4F8B-101C894C36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C44345-36AF-FA80-E2C8-8197357510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FAAA8-29B5-DFCA-E8E2-D578A0880914}"/>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B6DE8D8F-2537-56CD-ED34-5C08895C74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38B38-93AA-B368-B6AE-652660FD9D6E}"/>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293697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2F65-DA7E-520E-0811-F86D514EEA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E5DF03-8527-7DDF-A0AB-5505582799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90919E-FEFD-3D0B-B97B-932BD6A86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86F3F8-0CCC-8510-28FD-24FA510631A3}"/>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6" name="Footer Placeholder 5">
            <a:extLst>
              <a:ext uri="{FF2B5EF4-FFF2-40B4-BE49-F238E27FC236}">
                <a16:creationId xmlns:a16="http://schemas.microsoft.com/office/drawing/2014/main" id="{C5D87795-7CA0-65AF-9A56-C789155E9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77D03E8-C17B-2484-A45A-03468FA7E806}"/>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389378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7FB7-D358-6911-2F8A-90A164A09F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2E1FDF-EEF9-2B38-DB61-F6EAF36B0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ECA301-D482-9711-833A-67A74EF52D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0CFA23-B81D-B057-E246-3E03A55222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198D80-3FF8-4898-B02C-6B350A2215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EFE158-F132-EFBF-3988-FCD714A70E86}"/>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8" name="Footer Placeholder 7">
            <a:extLst>
              <a:ext uri="{FF2B5EF4-FFF2-40B4-BE49-F238E27FC236}">
                <a16:creationId xmlns:a16="http://schemas.microsoft.com/office/drawing/2014/main" id="{060B62DF-5316-F682-873E-43E1AF0127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68D55F-DDFD-F5BA-BF1B-24BA71915A23}"/>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1905480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44BB-8399-2062-2B7F-E7FC7D58608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F22E87-A4EE-1DEB-4C0A-3C2139424D27}"/>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4" name="Footer Placeholder 3">
            <a:extLst>
              <a:ext uri="{FF2B5EF4-FFF2-40B4-BE49-F238E27FC236}">
                <a16:creationId xmlns:a16="http://schemas.microsoft.com/office/drawing/2014/main" id="{F7E1929E-47E4-5EE7-ECED-745EA883155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10A34AB-7B3E-A97E-A48C-2A23FD2A32BB}"/>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756722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CC568-944B-680C-0D99-4A06466AD8CB}"/>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3" name="Footer Placeholder 2">
            <a:extLst>
              <a:ext uri="{FF2B5EF4-FFF2-40B4-BE49-F238E27FC236}">
                <a16:creationId xmlns:a16="http://schemas.microsoft.com/office/drawing/2014/main" id="{86482265-DE43-86D8-2B3D-E7329075799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4E2737-0695-D2B6-2F2C-4A75625BF9D5}"/>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273548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174F-00D3-79D4-F119-8366B0D83D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6AFECB-CAB2-D3F7-469D-007EDE8E2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855027-1E1C-D845-992E-00443EDE9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DC9ED4-C540-C86D-0276-E62B5479A88E}"/>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6" name="Footer Placeholder 5">
            <a:extLst>
              <a:ext uri="{FF2B5EF4-FFF2-40B4-BE49-F238E27FC236}">
                <a16:creationId xmlns:a16="http://schemas.microsoft.com/office/drawing/2014/main" id="{C134626D-16B2-7DA3-EDA2-1B79B06DD7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E7B0D8-5253-55F7-E09C-5A51F1BE0F72}"/>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2587628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E54C-1598-D92F-38FD-6F0E5F38A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6940D1-9210-B01A-55F7-4857076DAE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3520A8-CF31-7E86-DAF0-2EA524F08A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F7790-3829-4BB2-D2FA-DF10A27FF613}"/>
              </a:ext>
            </a:extLst>
          </p:cNvPr>
          <p:cNvSpPr>
            <a:spLocks noGrp="1"/>
          </p:cNvSpPr>
          <p:nvPr>
            <p:ph type="dt" sz="half" idx="10"/>
          </p:nvPr>
        </p:nvSpPr>
        <p:spPr/>
        <p:txBody>
          <a:bodyPr/>
          <a:lstStyle/>
          <a:p>
            <a:fld id="{AC82BDAD-4E3F-478C-A215-D52C7F89055B}" type="datetimeFigureOut">
              <a:rPr lang="en-IN" smtClean="0"/>
              <a:t>12-01-2024</a:t>
            </a:fld>
            <a:endParaRPr lang="en-IN"/>
          </a:p>
        </p:txBody>
      </p:sp>
      <p:sp>
        <p:nvSpPr>
          <p:cNvPr id="6" name="Footer Placeholder 5">
            <a:extLst>
              <a:ext uri="{FF2B5EF4-FFF2-40B4-BE49-F238E27FC236}">
                <a16:creationId xmlns:a16="http://schemas.microsoft.com/office/drawing/2014/main" id="{70CA99B7-966B-A955-7885-3464EB82AC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39D21A-3D7E-8665-85FE-B77F51A09588}"/>
              </a:ext>
            </a:extLst>
          </p:cNvPr>
          <p:cNvSpPr>
            <a:spLocks noGrp="1"/>
          </p:cNvSpPr>
          <p:nvPr>
            <p:ph type="sldNum" sz="quarter" idx="12"/>
          </p:nvPr>
        </p:nvSpPr>
        <p:spPr/>
        <p:txBody>
          <a:bodyPr/>
          <a:lstStyle/>
          <a:p>
            <a:fld id="{9BA55BB6-05BF-411D-A4B9-D6CE8E48219D}" type="slidenum">
              <a:rPr lang="en-IN" smtClean="0"/>
              <a:t>‹#›</a:t>
            </a:fld>
            <a:endParaRPr lang="en-IN"/>
          </a:p>
        </p:txBody>
      </p:sp>
    </p:spTree>
    <p:extLst>
      <p:ext uri="{BB962C8B-B14F-4D97-AF65-F5344CB8AC3E}">
        <p14:creationId xmlns:p14="http://schemas.microsoft.com/office/powerpoint/2010/main" val="2386987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B0687-A7C8-9062-A1C5-90EE409055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27C95F-2ABF-C471-5B8D-25AD85FF08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534FBC-0056-7C3D-1AD4-E0EE8CA88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82BDAD-4E3F-478C-A215-D52C7F89055B}" type="datetimeFigureOut">
              <a:rPr lang="en-IN" smtClean="0"/>
              <a:t>12-01-2024</a:t>
            </a:fld>
            <a:endParaRPr lang="en-IN"/>
          </a:p>
        </p:txBody>
      </p:sp>
      <p:sp>
        <p:nvSpPr>
          <p:cNvPr id="5" name="Footer Placeholder 4">
            <a:extLst>
              <a:ext uri="{FF2B5EF4-FFF2-40B4-BE49-F238E27FC236}">
                <a16:creationId xmlns:a16="http://schemas.microsoft.com/office/drawing/2014/main" id="{4A86FF38-B3DD-0FCA-29EB-9C6EC57272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34635D-CBE6-C891-12FB-C04B10DF5B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55BB6-05BF-411D-A4B9-D6CE8E48219D}" type="slidenum">
              <a:rPr lang="en-IN" smtClean="0"/>
              <a:t>‹#›</a:t>
            </a:fld>
            <a:endParaRPr lang="en-IN"/>
          </a:p>
        </p:txBody>
      </p:sp>
    </p:spTree>
    <p:extLst>
      <p:ext uri="{BB962C8B-B14F-4D97-AF65-F5344CB8AC3E}">
        <p14:creationId xmlns:p14="http://schemas.microsoft.com/office/powerpoint/2010/main" val="1295924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A7F3B-6EF5-09A3-7C95-583B1AD54353}"/>
              </a:ext>
            </a:extLst>
          </p:cNvPr>
          <p:cNvSpPr>
            <a:spLocks noGrp="1"/>
          </p:cNvSpPr>
          <p:nvPr>
            <p:ph type="ctrTitle"/>
          </p:nvPr>
        </p:nvSpPr>
        <p:spPr>
          <a:xfrm>
            <a:off x="1524000" y="296092"/>
            <a:ext cx="9144000" cy="1149940"/>
          </a:xfrm>
        </p:spPr>
        <p:txBody>
          <a:bodyPr>
            <a:noAutofit/>
          </a:bodyPr>
          <a:lstStyle/>
          <a:p>
            <a:r>
              <a:rPr lang="en-US" sz="4000" u="sng" dirty="0"/>
              <a:t>Waste classification model using machine learning</a:t>
            </a:r>
            <a:endParaRPr lang="en-IN" sz="4000" u="sng" dirty="0"/>
          </a:p>
        </p:txBody>
      </p:sp>
      <p:sp>
        <p:nvSpPr>
          <p:cNvPr id="3" name="Subtitle 2">
            <a:extLst>
              <a:ext uri="{FF2B5EF4-FFF2-40B4-BE49-F238E27FC236}">
                <a16:creationId xmlns:a16="http://schemas.microsoft.com/office/drawing/2014/main" id="{7468277B-C37F-DE0C-D586-09C9B8BD65EC}"/>
              </a:ext>
            </a:extLst>
          </p:cNvPr>
          <p:cNvSpPr>
            <a:spLocks noGrp="1"/>
          </p:cNvSpPr>
          <p:nvPr>
            <p:ph type="subTitle" idx="1"/>
          </p:nvPr>
        </p:nvSpPr>
        <p:spPr>
          <a:xfrm>
            <a:off x="1524000" y="3602037"/>
            <a:ext cx="9144000" cy="2363333"/>
          </a:xfrm>
        </p:spPr>
        <p:txBody>
          <a:bodyPr>
            <a:normAutofit fontScale="92500" lnSpcReduction="10000"/>
          </a:bodyPr>
          <a:lstStyle/>
          <a:p>
            <a:r>
              <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Submitted by:- AMAN KAUSHIK</a:t>
            </a:r>
          </a:p>
          <a:p>
            <a:r>
              <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University roll no.:- 2018662</a:t>
            </a:r>
          </a:p>
          <a:p>
            <a:r>
              <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BTECH(CSE)</a:t>
            </a:r>
          </a:p>
          <a:p>
            <a:r>
              <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SEC - C</a:t>
            </a:r>
          </a:p>
          <a:p>
            <a:endPar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endParaRPr>
          </a:p>
          <a:p>
            <a:endParaRPr lang="en-IN" sz="1800" b="1" dirty="0">
              <a:solidFill>
                <a:srgbClr val="000000"/>
              </a:solidFill>
              <a:effectLst/>
              <a:latin typeface="Bookman Old Style" panose="02050604050505020204" pitchFamily="18" charset="0"/>
              <a:ea typeface="Calibri" panose="020F0502020204030204" pitchFamily="34" charset="0"/>
              <a:cs typeface="Times New Roman" panose="02020603050405020304" pitchFamily="18" charset="0"/>
            </a:endParaRPr>
          </a:p>
          <a:p>
            <a:r>
              <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MENTOR – </a:t>
            </a:r>
            <a:r>
              <a:rPr lang="en-IN" sz="1800" b="1" dirty="0" err="1">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Dr.</a:t>
            </a:r>
            <a:r>
              <a:rPr lang="en-IN" sz="1800" b="1" dirty="0">
                <a:solidFill>
                  <a:srgbClr val="000000"/>
                </a:solidFill>
                <a:latin typeface="Bookman Old Style" panose="02050604050505020204" pitchFamily="18" charset="0"/>
                <a:ea typeface="Calibri" panose="020F0502020204030204" pitchFamily="34" charset="0"/>
                <a:cs typeface="Times New Roman" panose="02020603050405020304" pitchFamily="18" charset="0"/>
              </a:rPr>
              <a:t> Guru prasad M S</a:t>
            </a:r>
            <a:endParaRPr lang="en-IN" sz="1800" dirty="0">
              <a:effectLst/>
              <a:latin typeface="Calibri" panose="020F0502020204030204" pitchFamily="34" charset="0"/>
              <a:ea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970C14ED-B046-9E5D-8D3E-F802B5291B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4197" y="1861367"/>
            <a:ext cx="3443605" cy="1045210"/>
          </a:xfrm>
          <a:prstGeom prst="rect">
            <a:avLst/>
          </a:prstGeom>
          <a:noFill/>
          <a:ln>
            <a:noFill/>
          </a:ln>
        </p:spPr>
      </p:pic>
    </p:spTree>
    <p:extLst>
      <p:ext uri="{BB962C8B-B14F-4D97-AF65-F5344CB8AC3E}">
        <p14:creationId xmlns:p14="http://schemas.microsoft.com/office/powerpoint/2010/main" val="409799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EE5D-A768-27EE-F2A4-0AE42C088110}"/>
              </a:ext>
            </a:extLst>
          </p:cNvPr>
          <p:cNvSpPr>
            <a:spLocks noGrp="1"/>
          </p:cNvSpPr>
          <p:nvPr>
            <p:ph type="title"/>
          </p:nvPr>
        </p:nvSpPr>
        <p:spPr>
          <a:xfrm>
            <a:off x="838200" y="365125"/>
            <a:ext cx="10515600" cy="793115"/>
          </a:xfrm>
        </p:spPr>
        <p:txBody>
          <a:bodyPr>
            <a:normAutofit/>
          </a:bodyPr>
          <a:lstStyle/>
          <a:p>
            <a:r>
              <a:rPr lang="en-IN" sz="4000" b="1" u="sng" dirty="0"/>
              <a:t>INTRODUCTION</a:t>
            </a:r>
          </a:p>
        </p:txBody>
      </p:sp>
      <p:sp>
        <p:nvSpPr>
          <p:cNvPr id="3" name="Content Placeholder 2">
            <a:extLst>
              <a:ext uri="{FF2B5EF4-FFF2-40B4-BE49-F238E27FC236}">
                <a16:creationId xmlns:a16="http://schemas.microsoft.com/office/drawing/2014/main" id="{2AE855C5-1977-3EF1-E5F0-88EB3905305A}"/>
              </a:ext>
            </a:extLst>
          </p:cNvPr>
          <p:cNvSpPr>
            <a:spLocks noGrp="1"/>
          </p:cNvSpPr>
          <p:nvPr>
            <p:ph idx="1"/>
          </p:nvPr>
        </p:nvSpPr>
        <p:spPr>
          <a:xfrm>
            <a:off x="729143" y="1158240"/>
            <a:ext cx="10515600" cy="5238841"/>
          </a:xfrm>
        </p:spPr>
        <p:txBody>
          <a:bodyPr>
            <a:normAutofit/>
          </a:bodyPr>
          <a:lstStyle/>
          <a:p>
            <a:pPr algn="just">
              <a:lnSpc>
                <a:spcPct val="100000"/>
              </a:lnSpc>
            </a:pPr>
            <a:r>
              <a:rPr lang="en-US" sz="2400" dirty="0">
                <a:effectLst/>
                <a:latin typeface="Calibri" panose="020F0502020204030204" pitchFamily="34" charset="0"/>
                <a:ea typeface="Calibri" panose="020F0502020204030204" pitchFamily="34" charset="0"/>
              </a:rPr>
              <a:t>The project focuses on the development of a robust waste classification model using advanced machine learning techniques, specifically leveraging the VGG16 convolutional neural network architecture. Aimed at addressing the increasing challenges in waste management, the model distinguishes between organic and recycled waste based on images. </a:t>
            </a:r>
          </a:p>
          <a:p>
            <a:pPr algn="just">
              <a:lnSpc>
                <a:spcPct val="100000"/>
              </a:lnSpc>
            </a:pPr>
            <a:endParaRPr lang="en-US" sz="2400" dirty="0">
              <a:effectLst/>
              <a:latin typeface="Calibri" panose="020F0502020204030204" pitchFamily="34" charset="0"/>
              <a:ea typeface="Calibri" panose="020F0502020204030204" pitchFamily="34" charset="0"/>
            </a:endParaRPr>
          </a:p>
          <a:p>
            <a:pPr algn="just">
              <a:lnSpc>
                <a:spcPct val="100000"/>
              </a:lnSpc>
            </a:pPr>
            <a:r>
              <a:rPr lang="en-US" sz="2400" dirty="0">
                <a:effectLst/>
                <a:latin typeface="Calibri" panose="020F0502020204030204" pitchFamily="34" charset="0"/>
                <a:ea typeface="Calibri" panose="020F0502020204030204" pitchFamily="34" charset="0"/>
              </a:rPr>
              <a:t>The dataset comprises images of waste items, categorized as organic or recycled. Initial data preprocessing involves techniques like filling missing values and exploring statistical measures. Exploratory data analysis is performed to gain insights into the distribution of attributes, and visualization tools such as scatter plots, histograms, and violin plots are utilized.</a:t>
            </a:r>
          </a:p>
          <a:p>
            <a:pPr algn="just">
              <a:lnSpc>
                <a:spcPct val="100000"/>
              </a:lnSpc>
            </a:pPr>
            <a:endParaRPr lang="en-US" sz="20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72817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E4D4-9284-21BC-14E9-AACDBF5D5FEF}"/>
              </a:ext>
            </a:extLst>
          </p:cNvPr>
          <p:cNvSpPr>
            <a:spLocks noGrp="1"/>
          </p:cNvSpPr>
          <p:nvPr>
            <p:ph type="title"/>
          </p:nvPr>
        </p:nvSpPr>
        <p:spPr>
          <a:xfrm>
            <a:off x="838200" y="-1079862"/>
            <a:ext cx="10515600" cy="52251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3CB8E658-BA64-3233-2AF3-9A8A8244D4B8}"/>
              </a:ext>
            </a:extLst>
          </p:cNvPr>
          <p:cNvSpPr>
            <a:spLocks noGrp="1"/>
          </p:cNvSpPr>
          <p:nvPr>
            <p:ph idx="1"/>
          </p:nvPr>
        </p:nvSpPr>
        <p:spPr>
          <a:xfrm>
            <a:off x="838200" y="252549"/>
            <a:ext cx="10515600" cy="5924414"/>
          </a:xfrm>
        </p:spPr>
        <p:txBody>
          <a:bodyPr>
            <a:normAutofit/>
          </a:bodyPr>
          <a:lstStyle/>
          <a:p>
            <a:pPr marL="63500" marR="71120" algn="just">
              <a:lnSpc>
                <a:spcPct val="150000"/>
              </a:lnSpc>
              <a:spcBef>
                <a:spcPts val="880"/>
              </a:spcBef>
              <a:spcAft>
                <a:spcPts val="0"/>
              </a:spcAft>
            </a:pPr>
            <a:endParaRPr lang="en-IN" sz="1800" dirty="0">
              <a:effectLst/>
              <a:latin typeface="Calibri" panose="020F0502020204030204" pitchFamily="34" charset="0"/>
              <a:ea typeface="Calibri" panose="020F0502020204030204" pitchFamily="34" charset="0"/>
            </a:endParaRPr>
          </a:p>
          <a:p>
            <a:pPr marL="0" indent="0">
              <a:buNone/>
            </a:pPr>
            <a:endParaRPr lang="en-IN" dirty="0"/>
          </a:p>
        </p:txBody>
      </p:sp>
      <p:sp>
        <p:nvSpPr>
          <p:cNvPr id="5" name="TextBox 4">
            <a:extLst>
              <a:ext uri="{FF2B5EF4-FFF2-40B4-BE49-F238E27FC236}">
                <a16:creationId xmlns:a16="http://schemas.microsoft.com/office/drawing/2014/main" id="{B82DDC45-61F3-F2FF-732C-6CB94E52437F}"/>
              </a:ext>
            </a:extLst>
          </p:cNvPr>
          <p:cNvSpPr txBox="1"/>
          <p:nvPr/>
        </p:nvSpPr>
        <p:spPr>
          <a:xfrm>
            <a:off x="520118" y="371902"/>
            <a:ext cx="11065078" cy="4524315"/>
          </a:xfrm>
          <a:prstGeom prst="rect">
            <a:avLst/>
          </a:prstGeom>
          <a:noFill/>
        </p:spPr>
        <p:txBody>
          <a:bodyPr wrap="square">
            <a:spAutoFit/>
          </a:bodyPr>
          <a:lstStyle/>
          <a:p>
            <a:pPr algn="just">
              <a:lnSpc>
                <a:spcPct val="100000"/>
              </a:lnSpc>
            </a:pPr>
            <a:r>
              <a:rPr lang="en-US" sz="2400" dirty="0">
                <a:effectLst/>
                <a:latin typeface="Calibri" panose="020F0502020204030204" pitchFamily="34" charset="0"/>
                <a:ea typeface="Calibri" panose="020F0502020204030204" pitchFamily="34" charset="0"/>
              </a:rPr>
              <a:t>The methodology involves the utilization of the VGG16 model, a powerful convolutional neural network known for image classification tasks. The model is pretrained on a large dataset and excludes the top layers, enabling feature extraction for our specific waste classification task. Further, the project employs data augmentation techniques during the training process to enhance the model's ability to generalize.</a:t>
            </a:r>
          </a:p>
          <a:p>
            <a:pPr algn="just">
              <a:lnSpc>
                <a:spcPct val="100000"/>
              </a:lnSpc>
            </a:pPr>
            <a:endParaRPr lang="en-US" sz="2400" dirty="0">
              <a:effectLst/>
              <a:latin typeface="Calibri" panose="020F0502020204030204" pitchFamily="34" charset="0"/>
              <a:ea typeface="Calibri" panose="020F0502020204030204" pitchFamily="34" charset="0"/>
            </a:endParaRPr>
          </a:p>
          <a:p>
            <a:pPr algn="just">
              <a:lnSpc>
                <a:spcPct val="100000"/>
              </a:lnSpc>
            </a:pPr>
            <a:r>
              <a:rPr lang="en-US" sz="2400" dirty="0">
                <a:effectLst/>
                <a:latin typeface="Calibri" panose="020F0502020204030204" pitchFamily="34" charset="0"/>
                <a:ea typeface="Calibri" panose="020F0502020204030204" pitchFamily="34" charset="0"/>
              </a:rPr>
              <a:t>Results and discussions encompass the evaluation of the model's performance through metrics like loss and AUC-ROC, providing insights into its accuracy and discriminatory power. The study concludes with implications for waste management systems, emphasizing the potential for automated waste sorting using image-based classification models. Future work may involve scalability, real-time implementation, and integration into waste management infrastructure for enhanced sustainability practices.</a:t>
            </a:r>
            <a:endParaRPr lang="en-IN" sz="2400" dirty="0"/>
          </a:p>
        </p:txBody>
      </p:sp>
    </p:spTree>
    <p:extLst>
      <p:ext uri="{BB962C8B-B14F-4D97-AF65-F5344CB8AC3E}">
        <p14:creationId xmlns:p14="http://schemas.microsoft.com/office/powerpoint/2010/main" val="428513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5763A-B9E0-44B0-B89F-06F0A89E368B}"/>
              </a:ext>
            </a:extLst>
          </p:cNvPr>
          <p:cNvSpPr>
            <a:spLocks noGrp="1"/>
          </p:cNvSpPr>
          <p:nvPr>
            <p:ph type="title"/>
          </p:nvPr>
        </p:nvSpPr>
        <p:spPr>
          <a:xfrm>
            <a:off x="838200" y="1"/>
            <a:ext cx="10515600" cy="1045028"/>
          </a:xfrm>
        </p:spPr>
        <p:txBody>
          <a:bodyPr>
            <a:normAutofit/>
          </a:bodyPr>
          <a:lstStyle/>
          <a:p>
            <a:r>
              <a:rPr lang="en-IN" sz="3600" b="1" u="sng" dirty="0">
                <a:effectLst>
                  <a:outerShdw blurRad="38100" dist="38100" dir="2700000" algn="tl">
                    <a:srgbClr val="000000">
                      <a:alpha val="43137"/>
                    </a:srgbClr>
                  </a:outerShdw>
                </a:effectLst>
              </a:rPr>
              <a:t>PROBLEM STATEMENT</a:t>
            </a:r>
          </a:p>
        </p:txBody>
      </p:sp>
      <p:sp>
        <p:nvSpPr>
          <p:cNvPr id="3" name="Content Placeholder 2">
            <a:extLst>
              <a:ext uri="{FF2B5EF4-FFF2-40B4-BE49-F238E27FC236}">
                <a16:creationId xmlns:a16="http://schemas.microsoft.com/office/drawing/2014/main" id="{5481FF16-7E4A-D3BF-599E-90124C3672DD}"/>
              </a:ext>
            </a:extLst>
          </p:cNvPr>
          <p:cNvSpPr>
            <a:spLocks noGrp="1"/>
          </p:cNvSpPr>
          <p:nvPr>
            <p:ph idx="1"/>
          </p:nvPr>
        </p:nvSpPr>
        <p:spPr>
          <a:xfrm>
            <a:off x="455801" y="973123"/>
            <a:ext cx="10897999" cy="2196797"/>
          </a:xfrm>
        </p:spPr>
        <p:txBody>
          <a:bodyPr>
            <a:normAutofit fontScale="92500" lnSpcReduction="10000"/>
          </a:bodyPr>
          <a:lstStyle/>
          <a:p>
            <a:pPr marL="0" indent="0" algn="just">
              <a:buNone/>
            </a:pPr>
            <a:r>
              <a:rPr lang="en-US" sz="2400" dirty="0">
                <a:effectLst/>
                <a:latin typeface="Calibri" panose="020F0502020204030204" pitchFamily="34" charset="0"/>
                <a:ea typeface="Calibri" panose="020F0502020204030204" pitchFamily="34" charset="0"/>
                <a:cs typeface="Calibri" panose="020F0502020204030204" pitchFamily="34" charset="0"/>
              </a:rPr>
              <a:t>The waste classification project addresses the challenge of effectively categorizing waste into organic and recyclable materials using advanced machine learning techniques. The problem lies in automating waste sorting to enhance recycling processes. Traditional sorting methods are labor-intensive and often inaccurate. This project aims to develop a robust waste classification model that can analyze images of waste items, distinguishing between organic and recyclable materials, contributing to more efficient and sustainable waste management practices.</a:t>
            </a:r>
            <a:endParaRPr lang="en-IN" dirty="0"/>
          </a:p>
        </p:txBody>
      </p:sp>
      <p:pic>
        <p:nvPicPr>
          <p:cNvPr id="5" name="Picture 4">
            <a:extLst>
              <a:ext uri="{FF2B5EF4-FFF2-40B4-BE49-F238E27FC236}">
                <a16:creationId xmlns:a16="http://schemas.microsoft.com/office/drawing/2014/main" id="{9323EC60-672F-4D84-B0E0-95663183E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3" y="3054004"/>
            <a:ext cx="11417417" cy="3803996"/>
          </a:xfrm>
          <a:prstGeom prst="rect">
            <a:avLst/>
          </a:prstGeom>
        </p:spPr>
      </p:pic>
    </p:spTree>
    <p:extLst>
      <p:ext uri="{BB962C8B-B14F-4D97-AF65-F5344CB8AC3E}">
        <p14:creationId xmlns:p14="http://schemas.microsoft.com/office/powerpoint/2010/main" val="385548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2C1AF-4682-D162-8442-D0DE4DCBFA5A}"/>
              </a:ext>
            </a:extLst>
          </p:cNvPr>
          <p:cNvSpPr>
            <a:spLocks noGrp="1"/>
          </p:cNvSpPr>
          <p:nvPr>
            <p:ph type="title"/>
          </p:nvPr>
        </p:nvSpPr>
        <p:spPr>
          <a:xfrm>
            <a:off x="838200" y="191590"/>
            <a:ext cx="10515600" cy="705394"/>
          </a:xfrm>
        </p:spPr>
        <p:txBody>
          <a:bodyPr>
            <a:normAutofit/>
          </a:bodyPr>
          <a:lstStyle/>
          <a:p>
            <a:r>
              <a:rPr lang="en-IN" sz="3200" b="1" i="1" u="sng" dirty="0"/>
              <a:t>METHODOLOGY</a:t>
            </a:r>
          </a:p>
        </p:txBody>
      </p:sp>
      <p:sp>
        <p:nvSpPr>
          <p:cNvPr id="3" name="Content Placeholder 2">
            <a:extLst>
              <a:ext uri="{FF2B5EF4-FFF2-40B4-BE49-F238E27FC236}">
                <a16:creationId xmlns:a16="http://schemas.microsoft.com/office/drawing/2014/main" id="{299C4144-46BC-FF3F-4D5F-DA8C82E4DA59}"/>
              </a:ext>
            </a:extLst>
          </p:cNvPr>
          <p:cNvSpPr>
            <a:spLocks noGrp="1"/>
          </p:cNvSpPr>
          <p:nvPr>
            <p:ph idx="1"/>
          </p:nvPr>
        </p:nvSpPr>
        <p:spPr>
          <a:xfrm>
            <a:off x="669200" y="896984"/>
            <a:ext cx="10515600" cy="5279979"/>
          </a:xfrm>
        </p:spPr>
        <p:txBody>
          <a:bodyPr>
            <a:normAutofit/>
          </a:bodyPr>
          <a:lstStyle/>
          <a:p>
            <a:pPr marL="42545" indent="0">
              <a:spcBef>
                <a:spcPts val="1720"/>
              </a:spcBef>
              <a:spcAft>
                <a:spcPts val="0"/>
              </a:spcAft>
              <a:buNone/>
            </a:pPr>
            <a:r>
              <a:rPr lang="en-US" sz="2400" b="1" u="heavy"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Vgg16:</a:t>
            </a:r>
            <a:endParaRPr lang="en-IN" sz="24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80645" indent="0" algn="just">
              <a:lnSpc>
                <a:spcPct val="150000"/>
              </a:lnSpc>
              <a:spcBef>
                <a:spcPts val="215"/>
              </a:spcBef>
              <a:spcAft>
                <a:spcPts val="0"/>
              </a:spcAft>
              <a:buNone/>
            </a:pPr>
            <a:r>
              <a:rPr lang="en-US" sz="1800" dirty="0"/>
              <a:t>VGG16, employed in the project, is a renowned deep learning architecture that excels in image recognition tasks. With a structure featuring 16 layers, including convolutional and pooling layers, it has proven effective in extracting intricate features from images. Trained on large datasets, VGG16 can discern patterns and complexities in visual data. By excluding the top layer, the model serves as a feature extractor, allowing the addition of custom layers for specific tasks, such as waste classification, leveraging its pre-learned hierarchical features for enhanced performance.</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085FEA7-5775-DC42-13C4-01DE3706C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9299"/>
            <a:ext cx="4572000" cy="2818701"/>
          </a:xfrm>
          <a:prstGeom prst="rect">
            <a:avLst/>
          </a:prstGeom>
        </p:spPr>
      </p:pic>
      <p:pic>
        <p:nvPicPr>
          <p:cNvPr id="8" name="Picture 7">
            <a:extLst>
              <a:ext uri="{FF2B5EF4-FFF2-40B4-BE49-F238E27FC236}">
                <a16:creationId xmlns:a16="http://schemas.microsoft.com/office/drawing/2014/main" id="{20987DC1-5374-C7E1-79EA-F052ADBA9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667" y="3693254"/>
            <a:ext cx="6496575" cy="3164746"/>
          </a:xfrm>
          <a:prstGeom prst="rect">
            <a:avLst/>
          </a:prstGeom>
        </p:spPr>
      </p:pic>
    </p:spTree>
    <p:extLst>
      <p:ext uri="{BB962C8B-B14F-4D97-AF65-F5344CB8AC3E}">
        <p14:creationId xmlns:p14="http://schemas.microsoft.com/office/powerpoint/2010/main" val="371777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B64B0-A3D6-93AA-E4E7-8742158CE8CC}"/>
              </a:ext>
            </a:extLst>
          </p:cNvPr>
          <p:cNvSpPr>
            <a:spLocks noGrp="1"/>
          </p:cNvSpPr>
          <p:nvPr>
            <p:ph type="title"/>
          </p:nvPr>
        </p:nvSpPr>
        <p:spPr>
          <a:xfrm>
            <a:off x="838200" y="-383178"/>
            <a:ext cx="10515600" cy="16546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B7A67E0-190D-32F6-35AB-387B41F0E174}"/>
              </a:ext>
            </a:extLst>
          </p:cNvPr>
          <p:cNvSpPr>
            <a:spLocks noGrp="1"/>
          </p:cNvSpPr>
          <p:nvPr>
            <p:ph idx="1"/>
          </p:nvPr>
        </p:nvSpPr>
        <p:spPr>
          <a:xfrm>
            <a:off x="838200" y="152200"/>
            <a:ext cx="10515600" cy="5915706"/>
          </a:xfrm>
        </p:spPr>
        <p:txBody>
          <a:bodyPr/>
          <a:lstStyle/>
          <a:p>
            <a:pPr algn="just">
              <a:spcBef>
                <a:spcPts val="200"/>
              </a:spcBef>
            </a:pPr>
            <a:r>
              <a:rPr lang="en-US" sz="1800" b="1" u="heavy" dirty="0" err="1">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Sequentail</a:t>
            </a:r>
            <a:r>
              <a:rPr lang="en-US" sz="1800" b="1" u="heavy"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model:</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lgn="just">
              <a:spcBef>
                <a:spcPts val="35"/>
              </a:spcBef>
              <a:buNone/>
            </a:pPr>
            <a:endParaRPr lang="en-US" sz="1800" dirty="0">
              <a:latin typeface="Arial Black" panose="020B0A04020102020204" pitchFamily="34" charset="0"/>
              <a:ea typeface="Calibri" panose="020F0502020204030204" pitchFamily="34" charset="0"/>
            </a:endParaRPr>
          </a:p>
          <a:p>
            <a:pPr marL="0" indent="0" algn="just">
              <a:spcBef>
                <a:spcPts val="35"/>
              </a:spcBef>
              <a:buNone/>
            </a:pPr>
            <a:r>
              <a:rPr lang="en-US" sz="1800" dirty="0">
                <a:effectLst/>
                <a:latin typeface="Calibri" panose="020F0502020204030204" pitchFamily="34" charset="0"/>
                <a:ea typeface="Calibri" panose="020F0502020204030204" pitchFamily="34" charset="0"/>
              </a:rPr>
              <a:t>The sequential model in the project is the backbone for building a neural network. It enables the systematic construction of layers in a linear stack. In this implementation, the sequential model incorporates the VGG16 architecture, followed by additional layers like dropout, flatten, batch normalization, and dense layers. This arrangement facilitates the creation of a comprehensive deep learning model for waste classification, with each layer contributing to feature extraction, normalization, and classification, ultimately enhancing the model's ability to discern between organic and recycled waste.</a:t>
            </a:r>
            <a:endParaRPr lang="en-IN" sz="18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98A75088-ED4A-420C-8E69-EF09B5735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01" y="2558642"/>
            <a:ext cx="7357145" cy="2869035"/>
          </a:xfrm>
          <a:prstGeom prst="rect">
            <a:avLst/>
          </a:prstGeom>
        </p:spPr>
      </p:pic>
    </p:spTree>
    <p:extLst>
      <p:ext uri="{BB962C8B-B14F-4D97-AF65-F5344CB8AC3E}">
        <p14:creationId xmlns:p14="http://schemas.microsoft.com/office/powerpoint/2010/main" val="348756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5C99-39C6-E3BB-F795-C31594D355C5}"/>
              </a:ext>
            </a:extLst>
          </p:cNvPr>
          <p:cNvSpPr>
            <a:spLocks noGrp="1"/>
          </p:cNvSpPr>
          <p:nvPr>
            <p:ph type="title"/>
          </p:nvPr>
        </p:nvSpPr>
        <p:spPr>
          <a:xfrm>
            <a:off x="838200" y="365126"/>
            <a:ext cx="10515600" cy="784406"/>
          </a:xfrm>
        </p:spPr>
        <p:txBody>
          <a:bodyPr/>
          <a:lstStyle/>
          <a:p>
            <a:r>
              <a:rPr lang="en-US" sz="1800" b="1" u="none" strike="noStrike" kern="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 </a:t>
            </a:r>
            <a:r>
              <a:rPr lang="en-US" sz="1800" b="1" u="heavy" kern="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IMPLEMENTATION</a:t>
            </a:r>
            <a:r>
              <a:rPr lang="en-US" sz="1800" b="1" u="heavy" kern="0" spc="-4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 </a:t>
            </a:r>
            <a:r>
              <a:rPr lang="en-US" sz="1800" b="1" u="heavy" kern="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AND</a:t>
            </a:r>
            <a:r>
              <a:rPr lang="en-US" sz="1800" b="1" u="heavy" kern="0" spc="-2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 </a:t>
            </a:r>
            <a:r>
              <a:rPr lang="en-US" sz="1800" b="1" u="heavy" kern="0" dirty="0">
                <a:effectLst/>
                <a:uFill>
                  <a:solidFill>
                    <a:srgbClr val="000000"/>
                  </a:solidFill>
                </a:uFill>
                <a:latin typeface="Times New Roman" panose="02020603050405020304" pitchFamily="18" charset="0"/>
                <a:ea typeface="Arial Black" panose="020B0A04020102020204" pitchFamily="34" charset="0"/>
                <a:cs typeface="Arial Black" panose="020B0A04020102020204" pitchFamily="34" charset="0"/>
              </a:rPr>
              <a:t>RESULTS:</a:t>
            </a:r>
            <a:endParaRPr lang="en-IN" dirty="0"/>
          </a:p>
        </p:txBody>
      </p:sp>
      <p:sp>
        <p:nvSpPr>
          <p:cNvPr id="3" name="Content Placeholder 2">
            <a:extLst>
              <a:ext uri="{FF2B5EF4-FFF2-40B4-BE49-F238E27FC236}">
                <a16:creationId xmlns:a16="http://schemas.microsoft.com/office/drawing/2014/main" id="{1B576F12-2AB6-1DBD-F45D-B71727308C7B}"/>
              </a:ext>
            </a:extLst>
          </p:cNvPr>
          <p:cNvSpPr>
            <a:spLocks noGrp="1"/>
          </p:cNvSpPr>
          <p:nvPr>
            <p:ph idx="1"/>
          </p:nvPr>
        </p:nvSpPr>
        <p:spPr>
          <a:xfrm>
            <a:off x="838200" y="1053737"/>
            <a:ext cx="10515600" cy="5123226"/>
          </a:xfrm>
        </p:spPr>
        <p:txBody>
          <a:bodyPr/>
          <a:lstStyle/>
          <a:p>
            <a:r>
              <a:rPr lang="en-US" sz="1800" dirty="0">
                <a:latin typeface="Calibri" panose="020F0502020204030204" pitchFamily="34" charset="0"/>
                <a:ea typeface="Calibri" panose="020F0502020204030204" pitchFamily="34" charset="0"/>
              </a:rPr>
              <a:t>IN  this model I have not only consider accuracy of the model testing but also consider some other precisions </a:t>
            </a:r>
          </a:p>
          <a:p>
            <a:pPr marL="0" indent="0">
              <a:buNone/>
            </a:pPr>
            <a:r>
              <a:rPr lang="en-US" sz="1800" dirty="0">
                <a:latin typeface="Calibri" panose="020F0502020204030204" pitchFamily="34" charset="0"/>
                <a:ea typeface="Calibri" panose="020F0502020204030204" pitchFamily="34" charset="0"/>
              </a:rPr>
              <a:t> recall and f1-score and then check this using confusion matrix.</a:t>
            </a:r>
            <a:endParaRPr lang="en-IN" sz="1800" dirty="0">
              <a:effectLst/>
              <a:latin typeface="Calibri" panose="020F0502020204030204" pitchFamily="34" charset="0"/>
              <a:ea typeface="Calibri" panose="020F0502020204030204" pitchFamily="34" charset="0"/>
            </a:endParaRPr>
          </a:p>
          <a:p>
            <a:endParaRPr lang="en-IN" dirty="0"/>
          </a:p>
        </p:txBody>
      </p:sp>
      <p:pic>
        <p:nvPicPr>
          <p:cNvPr id="6" name="Picture 5">
            <a:extLst>
              <a:ext uri="{FF2B5EF4-FFF2-40B4-BE49-F238E27FC236}">
                <a16:creationId xmlns:a16="http://schemas.microsoft.com/office/drawing/2014/main" id="{45238EA3-3992-D7E7-D8EF-EB6A5DC02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979" y="2057522"/>
            <a:ext cx="9043332" cy="4808052"/>
          </a:xfrm>
          <a:prstGeom prst="rect">
            <a:avLst/>
          </a:prstGeom>
        </p:spPr>
      </p:pic>
    </p:spTree>
    <p:extLst>
      <p:ext uri="{BB962C8B-B14F-4D97-AF65-F5344CB8AC3E}">
        <p14:creationId xmlns:p14="http://schemas.microsoft.com/office/powerpoint/2010/main" val="69385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1E0FBF1-377A-329A-9886-C6938A97FE03}"/>
              </a:ext>
            </a:extLst>
          </p:cNvPr>
          <p:cNvSpPr txBox="1"/>
          <p:nvPr/>
        </p:nvSpPr>
        <p:spPr>
          <a:xfrm>
            <a:off x="879566" y="3940227"/>
            <a:ext cx="6096000" cy="307777"/>
          </a:xfrm>
          <a:prstGeom prst="rect">
            <a:avLst/>
          </a:prstGeom>
          <a:noFill/>
        </p:spPr>
        <p:txBody>
          <a:bodyPr wrap="square">
            <a:spAutoFit/>
          </a:bodyPr>
          <a:lstStyle/>
          <a:p>
            <a:r>
              <a:rPr lang="en-IN" sz="1400" b="1" dirty="0"/>
              <a:t>             </a:t>
            </a:r>
            <a:r>
              <a:rPr lang="en-IN" sz="1400" b="1" u="sng" dirty="0"/>
              <a:t>confusion matrix for </a:t>
            </a:r>
            <a:r>
              <a:rPr lang="en-IN" sz="1400" b="1" u="sng" dirty="0" err="1"/>
              <a:t>tn</a:t>
            </a:r>
            <a:r>
              <a:rPr lang="en-IN" sz="1400" b="1" u="sng" dirty="0"/>
              <a:t> ,</a:t>
            </a:r>
            <a:r>
              <a:rPr lang="en-IN" sz="1400" b="1" u="sng" dirty="0" err="1"/>
              <a:t>fp,fn,tp</a:t>
            </a:r>
            <a:endParaRPr lang="en-IN" sz="1400" b="1" u="sng" dirty="0"/>
          </a:p>
        </p:txBody>
      </p:sp>
      <p:sp>
        <p:nvSpPr>
          <p:cNvPr id="10" name="TextBox 9">
            <a:extLst>
              <a:ext uri="{FF2B5EF4-FFF2-40B4-BE49-F238E27FC236}">
                <a16:creationId xmlns:a16="http://schemas.microsoft.com/office/drawing/2014/main" id="{EC962CA9-79AF-3C50-EE93-A06D9DE01F82}"/>
              </a:ext>
            </a:extLst>
          </p:cNvPr>
          <p:cNvSpPr txBox="1"/>
          <p:nvPr/>
        </p:nvSpPr>
        <p:spPr>
          <a:xfrm>
            <a:off x="5794829" y="6223556"/>
            <a:ext cx="6096000" cy="369332"/>
          </a:xfrm>
          <a:prstGeom prst="rect">
            <a:avLst/>
          </a:prstGeom>
          <a:noFill/>
        </p:spPr>
        <p:txBody>
          <a:bodyPr wrap="square">
            <a:spAutoFit/>
          </a:bodyPr>
          <a:lstStyle/>
          <a:p>
            <a:r>
              <a:rPr lang="en-IN" dirty="0"/>
              <a:t> </a:t>
            </a:r>
            <a:r>
              <a:rPr lang="en-IN" sz="1200" b="1" u="sng" dirty="0"/>
              <a:t>test dataset accuracy</a:t>
            </a:r>
            <a:endParaRPr lang="en-IN" b="1" u="sng" dirty="0"/>
          </a:p>
        </p:txBody>
      </p:sp>
      <p:pic>
        <p:nvPicPr>
          <p:cNvPr id="3" name="Picture 2">
            <a:extLst>
              <a:ext uri="{FF2B5EF4-FFF2-40B4-BE49-F238E27FC236}">
                <a16:creationId xmlns:a16="http://schemas.microsoft.com/office/drawing/2014/main" id="{3CC92CB0-0584-E2BB-6FA1-8B43EBFA6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66" y="1166811"/>
            <a:ext cx="4999153" cy="2430991"/>
          </a:xfrm>
          <a:prstGeom prst="rect">
            <a:avLst/>
          </a:prstGeom>
        </p:spPr>
      </p:pic>
      <p:pic>
        <p:nvPicPr>
          <p:cNvPr id="5" name="Picture 4">
            <a:extLst>
              <a:ext uri="{FF2B5EF4-FFF2-40B4-BE49-F238E27FC236}">
                <a16:creationId xmlns:a16="http://schemas.microsoft.com/office/drawing/2014/main" id="{F6735CF9-8E28-59E3-553B-16FED480D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19" y="4622317"/>
            <a:ext cx="7689246" cy="1226926"/>
          </a:xfrm>
          <a:prstGeom prst="rect">
            <a:avLst/>
          </a:prstGeom>
        </p:spPr>
      </p:pic>
    </p:spTree>
    <p:extLst>
      <p:ext uri="{BB962C8B-B14F-4D97-AF65-F5344CB8AC3E}">
        <p14:creationId xmlns:p14="http://schemas.microsoft.com/office/powerpoint/2010/main" val="1141586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BE53-DF38-8847-6ECC-D6C2DEA44415}"/>
              </a:ext>
            </a:extLst>
          </p:cNvPr>
          <p:cNvSpPr>
            <a:spLocks noGrp="1"/>
          </p:cNvSpPr>
          <p:nvPr>
            <p:ph type="title"/>
          </p:nvPr>
        </p:nvSpPr>
        <p:spPr>
          <a:xfrm>
            <a:off x="838200" y="365125"/>
            <a:ext cx="10515600" cy="470897"/>
          </a:xfrm>
        </p:spPr>
        <p:txBody>
          <a:bodyPr>
            <a:normAutofit fontScale="90000"/>
          </a:bodyPr>
          <a:lstStyle/>
          <a:p>
            <a:r>
              <a:rPr lang="en-IN" sz="3200" b="1" i="1" u="sng" dirty="0"/>
              <a:t>CONCLUSION</a:t>
            </a:r>
          </a:p>
        </p:txBody>
      </p:sp>
      <p:sp>
        <p:nvSpPr>
          <p:cNvPr id="3" name="Content Placeholder 2">
            <a:extLst>
              <a:ext uri="{FF2B5EF4-FFF2-40B4-BE49-F238E27FC236}">
                <a16:creationId xmlns:a16="http://schemas.microsoft.com/office/drawing/2014/main" id="{97C35F73-16D0-7B25-498D-4F0B858EEAAA}"/>
              </a:ext>
            </a:extLst>
          </p:cNvPr>
          <p:cNvSpPr>
            <a:spLocks noGrp="1"/>
          </p:cNvSpPr>
          <p:nvPr>
            <p:ph idx="1"/>
          </p:nvPr>
        </p:nvSpPr>
        <p:spPr>
          <a:xfrm>
            <a:off x="690154" y="946059"/>
            <a:ext cx="10515600" cy="5071564"/>
          </a:xfrm>
        </p:spPr>
        <p:txBody>
          <a:bodyPr/>
          <a:lstStyle/>
          <a:p>
            <a:r>
              <a:rPr lang="en-US" sz="1800" dirty="0">
                <a:effectLst/>
                <a:latin typeface="Calibri" panose="020F0502020204030204" pitchFamily="34" charset="0"/>
                <a:ea typeface="Calibri" panose="020F0502020204030204" pitchFamily="34" charset="0"/>
              </a:rPr>
              <a:t>The model is able to classify the objects into recyclable or organic. </a:t>
            </a:r>
            <a:endParaRPr lang="en-IN" dirty="0"/>
          </a:p>
        </p:txBody>
      </p:sp>
      <p:pic>
        <p:nvPicPr>
          <p:cNvPr id="5" name="Picture 4">
            <a:extLst>
              <a:ext uri="{FF2B5EF4-FFF2-40B4-BE49-F238E27FC236}">
                <a16:creationId xmlns:a16="http://schemas.microsoft.com/office/drawing/2014/main" id="{2EA01340-B048-AD58-82D3-6CEE3A9BD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67" y="2728649"/>
            <a:ext cx="5400675" cy="3514725"/>
          </a:xfrm>
          <a:prstGeom prst="rect">
            <a:avLst/>
          </a:prstGeom>
        </p:spPr>
      </p:pic>
      <p:pic>
        <p:nvPicPr>
          <p:cNvPr id="8" name="Picture 7">
            <a:extLst>
              <a:ext uri="{FF2B5EF4-FFF2-40B4-BE49-F238E27FC236}">
                <a16:creationId xmlns:a16="http://schemas.microsoft.com/office/drawing/2014/main" id="{1E24E73C-F04B-33BA-F144-4A0838295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998" y="1862356"/>
            <a:ext cx="5145756" cy="4693144"/>
          </a:xfrm>
          <a:prstGeom prst="rect">
            <a:avLst/>
          </a:prstGeom>
        </p:spPr>
      </p:pic>
    </p:spTree>
    <p:extLst>
      <p:ext uri="{BB962C8B-B14F-4D97-AF65-F5344CB8AC3E}">
        <p14:creationId xmlns:p14="http://schemas.microsoft.com/office/powerpoint/2010/main" val="454834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616</Words>
  <Application>Microsoft Office PowerPoint</Application>
  <PresentationFormat>Widescreen</PresentationFormat>
  <Paragraphs>30</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Bookman Old Style</vt:lpstr>
      <vt:lpstr>Calibri</vt:lpstr>
      <vt:lpstr>Calibri Light</vt:lpstr>
      <vt:lpstr>Times New Roman</vt:lpstr>
      <vt:lpstr>Office Theme</vt:lpstr>
      <vt:lpstr>Waste classification model using machine learning</vt:lpstr>
      <vt:lpstr>INTRODUCTION</vt:lpstr>
      <vt:lpstr>PowerPoint Presentation</vt:lpstr>
      <vt:lpstr>PROBLEM STATEMENT</vt:lpstr>
      <vt:lpstr>METHODOLOGY</vt:lpstr>
      <vt:lpstr>PowerPoint Presentation</vt:lpstr>
      <vt:lpstr> IMPLEMENTATION AND RESULTS: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VALUE PREDICTION USING MACHINE LEARNING</dc:title>
  <dc:creator>ujjwal bhardwaj</dc:creator>
  <cp:lastModifiedBy>Aman Kaushik</cp:lastModifiedBy>
  <cp:revision>5</cp:revision>
  <dcterms:created xsi:type="dcterms:W3CDTF">2023-01-05T13:30:26Z</dcterms:created>
  <dcterms:modified xsi:type="dcterms:W3CDTF">2024-01-12T16:47:46Z</dcterms:modified>
</cp:coreProperties>
</file>